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7" r:id="rId2"/>
    <p:sldId id="287" r:id="rId3"/>
    <p:sldId id="285" r:id="rId4"/>
    <p:sldId id="256" r:id="rId5"/>
    <p:sldId id="280" r:id="rId6"/>
    <p:sldId id="281" r:id="rId7"/>
    <p:sldId id="282" r:id="rId8"/>
    <p:sldId id="258" r:id="rId9"/>
    <p:sldId id="259" r:id="rId10"/>
    <p:sldId id="260" r:id="rId11"/>
    <p:sldId id="264" r:id="rId12"/>
    <p:sldId id="261" r:id="rId13"/>
    <p:sldId id="267" r:id="rId14"/>
    <p:sldId id="288" r:id="rId15"/>
    <p:sldId id="283" r:id="rId16"/>
    <p:sldId id="263" r:id="rId17"/>
    <p:sldId id="265" r:id="rId18"/>
    <p:sldId id="286" r:id="rId19"/>
    <p:sldId id="266" r:id="rId20"/>
    <p:sldId id="289" r:id="rId21"/>
    <p:sldId id="290" r:id="rId22"/>
    <p:sldId id="284" r:id="rId23"/>
    <p:sldId id="278" r:id="rId24"/>
    <p:sldId id="291" r:id="rId25"/>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42" y="144"/>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FC43D-0799-44E3-AD87-F87FEA881414}"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E1431-FBE8-457D-B236-CE9671582F9C}" type="slidenum">
              <a:rPr lang="en-US" smtClean="0"/>
              <a:t>‹#›</a:t>
            </a:fld>
            <a:endParaRPr lang="en-US"/>
          </a:p>
        </p:txBody>
      </p:sp>
    </p:spTree>
    <p:extLst>
      <p:ext uri="{BB962C8B-B14F-4D97-AF65-F5344CB8AC3E}">
        <p14:creationId xmlns:p14="http://schemas.microsoft.com/office/powerpoint/2010/main" val="1295199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E1431-FBE8-457D-B236-CE9671582F9C}" type="slidenum">
              <a:rPr lang="en-US" smtClean="0"/>
              <a:t>2</a:t>
            </a:fld>
            <a:endParaRPr lang="en-US"/>
          </a:p>
        </p:txBody>
      </p:sp>
    </p:spTree>
    <p:extLst>
      <p:ext uri="{BB962C8B-B14F-4D97-AF65-F5344CB8AC3E}">
        <p14:creationId xmlns:p14="http://schemas.microsoft.com/office/powerpoint/2010/main" val="282188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E1431-FBE8-457D-B236-CE9671582F9C}" type="slidenum">
              <a:rPr lang="en-US" smtClean="0"/>
              <a:t>23</a:t>
            </a:fld>
            <a:endParaRPr lang="en-US"/>
          </a:p>
        </p:txBody>
      </p:sp>
    </p:spTree>
    <p:extLst>
      <p:ext uri="{BB962C8B-B14F-4D97-AF65-F5344CB8AC3E}">
        <p14:creationId xmlns:p14="http://schemas.microsoft.com/office/powerpoint/2010/main" val="261188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E1431-FBE8-457D-B236-CE9671582F9C}" type="slidenum">
              <a:rPr lang="en-US" smtClean="0"/>
              <a:t>24</a:t>
            </a:fld>
            <a:endParaRPr lang="en-US"/>
          </a:p>
        </p:txBody>
      </p:sp>
    </p:spTree>
    <p:extLst>
      <p:ext uri="{BB962C8B-B14F-4D97-AF65-F5344CB8AC3E}">
        <p14:creationId xmlns:p14="http://schemas.microsoft.com/office/powerpoint/2010/main" val="1679057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dysphagiaoutreach.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utritionsource.hsph.harvard.edu/healthy-eating-plat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ookingfordysphagia.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diane@cookingfordysphagia.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3784" y="1746505"/>
            <a:ext cx="6664283" cy="1453898"/>
          </a:xfrm>
        </p:spPr>
        <p:txBody>
          <a:bodyPr/>
          <a:lstStyle/>
          <a:p>
            <a:r>
              <a:rPr lang="en-US" sz="4000" dirty="0"/>
              <a:t>The Instant Dysphagia Kitchen</a:t>
            </a:r>
            <a:br>
              <a:rPr lang="en-US" sz="4000" dirty="0"/>
            </a:br>
            <a:r>
              <a:rPr lang="en-US" sz="2000" dirty="0"/>
              <a:t>You’ve Had the Diagnosis of a Swallow Disorder</a:t>
            </a:r>
            <a:br>
              <a:rPr lang="en-US" sz="2000" dirty="0"/>
            </a:br>
            <a:r>
              <a:rPr lang="en-US" sz="2000" dirty="0"/>
              <a:t>Managing the Change</a:t>
            </a:r>
            <a:endParaRPr lang="en-US" sz="4000" dirty="0"/>
          </a:p>
        </p:txBody>
      </p:sp>
      <p:sp>
        <p:nvSpPr>
          <p:cNvPr id="3" name="Subtitle 2"/>
          <p:cNvSpPr>
            <a:spLocks noGrp="1"/>
          </p:cNvSpPr>
          <p:nvPr>
            <p:ph type="subTitle" idx="1"/>
          </p:nvPr>
        </p:nvSpPr>
        <p:spPr/>
        <p:txBody>
          <a:bodyPr>
            <a:normAutofit fontScale="92500" lnSpcReduction="20000"/>
          </a:bodyPr>
          <a:lstStyle/>
          <a:p>
            <a:r>
              <a:rPr lang="en-US" dirty="0"/>
              <a:t>How to Set Up A Modified Texture Food Station In the Home Kitchen</a:t>
            </a:r>
          </a:p>
          <a:p>
            <a:r>
              <a:rPr lang="en-US" dirty="0"/>
              <a:t>Appliances and Tools</a:t>
            </a:r>
          </a:p>
          <a:p>
            <a:r>
              <a:rPr lang="en-US" dirty="0"/>
              <a:t>The Best Techniques</a:t>
            </a:r>
          </a:p>
        </p:txBody>
      </p:sp>
    </p:spTree>
    <p:extLst>
      <p:ext uri="{BB962C8B-B14F-4D97-AF65-F5344CB8AC3E}">
        <p14:creationId xmlns:p14="http://schemas.microsoft.com/office/powerpoint/2010/main" val="68640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Blender</a:t>
            </a:r>
          </a:p>
        </p:txBody>
      </p:sp>
      <p:sp>
        <p:nvSpPr>
          <p:cNvPr id="3" name="Content Placeholder 2"/>
          <p:cNvSpPr>
            <a:spLocks noGrp="1"/>
          </p:cNvSpPr>
          <p:nvPr>
            <p:ph idx="1"/>
          </p:nvPr>
        </p:nvSpPr>
        <p:spPr>
          <a:xfrm>
            <a:off x="1455576" y="2596461"/>
            <a:ext cx="9441022" cy="622866"/>
          </a:xfrm>
        </p:spPr>
        <p:txBody>
          <a:bodyPr>
            <a:normAutofit fontScale="85000" lnSpcReduction="20000"/>
          </a:bodyPr>
          <a:lstStyle/>
          <a:p>
            <a:r>
              <a:rPr lang="en-US" dirty="0"/>
              <a:t>Preferably high speed with a heating function for quick soups (a 15-minute meal). This can be a budget model, a standard model or the deluxe model.</a:t>
            </a:r>
          </a:p>
        </p:txBody>
      </p:sp>
      <p:pic>
        <p:nvPicPr>
          <p:cNvPr id="2050" name="Picture 2" descr="Explorian E320 Black on Gray 620x620 Side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918" y="3429000"/>
            <a:ext cx="2649893" cy="264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1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2200" b="0" i="0" dirty="0">
                <a:solidFill>
                  <a:srgbClr val="111111"/>
                </a:solidFill>
                <a:effectLst/>
                <a:highlight>
                  <a:srgbClr val="FFFFFF"/>
                </a:highlight>
                <a:latin typeface="verdana" panose="020B0604030504040204" pitchFamily="34" charset="0"/>
              </a:rPr>
              <a:t>Instant Pot Pro </a:t>
            </a:r>
            <a:br>
              <a:rPr lang="en-US" sz="2200" b="0" i="0" dirty="0">
                <a:solidFill>
                  <a:srgbClr val="111111"/>
                </a:solidFill>
                <a:effectLst/>
                <a:highlight>
                  <a:srgbClr val="FFFFFF"/>
                </a:highlight>
                <a:latin typeface="verdana" panose="020B0604030504040204" pitchFamily="34" charset="0"/>
              </a:rPr>
            </a:br>
            <a:r>
              <a:rPr lang="en-US" sz="2200" b="0" i="0" dirty="0">
                <a:solidFill>
                  <a:srgbClr val="111111"/>
                </a:solidFill>
                <a:effectLst/>
                <a:highlight>
                  <a:srgbClr val="FFFFFF"/>
                </a:highlight>
                <a:latin typeface="verdana" panose="020B0604030504040204" pitchFamily="34" charset="0"/>
              </a:rPr>
              <a:t>Pressure Cooker, Slow Cooker, Rice/Grain Cooker, Steamer, Sauté, </a:t>
            </a:r>
            <a:br>
              <a:rPr lang="en-US" sz="2200" b="0" i="0" dirty="0">
                <a:solidFill>
                  <a:srgbClr val="111111"/>
                </a:solidFill>
                <a:effectLst/>
                <a:highlight>
                  <a:srgbClr val="FFFFFF"/>
                </a:highlight>
                <a:latin typeface="verdana" panose="020B0604030504040204" pitchFamily="34" charset="0"/>
              </a:rPr>
            </a:br>
            <a:r>
              <a:rPr lang="en-US" sz="2200" b="0" i="0" dirty="0">
                <a:solidFill>
                  <a:srgbClr val="111111"/>
                </a:solidFill>
                <a:effectLst/>
                <a:highlight>
                  <a:srgbClr val="FFFFFF"/>
                </a:highlight>
                <a:latin typeface="verdana" panose="020B0604030504040204" pitchFamily="34" charset="0"/>
              </a:rPr>
              <a:t>Sous Vide</a:t>
            </a:r>
            <a:br>
              <a:rPr lang="en-US" dirty="0"/>
            </a:br>
            <a:endParaRPr lang="en-US" dirty="0"/>
          </a:p>
        </p:txBody>
      </p:sp>
      <p:pic>
        <p:nvPicPr>
          <p:cNvPr id="8" name="Content Placeholder 7" descr="A black pressure cooker with a digital display&#10;&#10;Description automatically generated">
            <a:extLst>
              <a:ext uri="{FF2B5EF4-FFF2-40B4-BE49-F238E27FC236}">
                <a16:creationId xmlns:a16="http://schemas.microsoft.com/office/drawing/2014/main" id="{ADA6202D-0787-2FA0-AED8-98688535A740}"/>
              </a:ext>
            </a:extLst>
          </p:cNvPr>
          <p:cNvPicPr>
            <a:picLocks noGrp="1" noChangeAspect="1"/>
          </p:cNvPicPr>
          <p:nvPr>
            <p:ph idx="1"/>
          </p:nvPr>
        </p:nvPicPr>
        <p:blipFill>
          <a:blip r:embed="rId2"/>
          <a:stretch>
            <a:fillRect/>
          </a:stretch>
        </p:blipFill>
        <p:spPr>
          <a:xfrm>
            <a:off x="4573095" y="2557463"/>
            <a:ext cx="3045809" cy="3317875"/>
          </a:xfrm>
        </p:spPr>
      </p:pic>
    </p:spTree>
    <p:extLst>
      <p:ext uri="{BB962C8B-B14F-4D97-AF65-F5344CB8AC3E}">
        <p14:creationId xmlns:p14="http://schemas.microsoft.com/office/powerpoint/2010/main" val="157821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Kitchen Tools</a:t>
            </a:r>
            <a:br>
              <a:rPr lang="en-US" dirty="0"/>
            </a:br>
            <a:r>
              <a:rPr lang="en-US" sz="2000" dirty="0"/>
              <a:t>Mesh Strainers, Silicone Spatulas, Cheesecloth for tiny seeds like those in strawberries or kiwi</a:t>
            </a:r>
            <a:endParaRPr lang="en-US" dirty="0"/>
          </a:p>
        </p:txBody>
      </p:sp>
      <p:pic>
        <p:nvPicPr>
          <p:cNvPr id="3074" name="Picture 2" descr="https://images-na.ssl-images-amazon.com/images/I/9104ic2fy0L._AC_SL1500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4032" y="3746324"/>
            <a:ext cx="2851137" cy="193307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Williams-Sonoma Open Kitchen Silicone Spatulas, Set of 5 | Williams-Sonoma - Cooking Tools - Cooking Utensils - Spatulas &amp; Turn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Williams-Sonoma Open Kitchen Silicone Spatulas, Set of 5 | Williams-Sonoma - Cooking Tools - Cooking Utensils - Spatulas &amp; Turn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Alternate image 1 for Silicone Spatula 3-Piece 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485" y="3566423"/>
            <a:ext cx="2265208" cy="226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1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br>
              <a:rPr lang="en-US" sz="2400" dirty="0"/>
            </a:br>
            <a:r>
              <a:rPr lang="en-US" sz="3600" dirty="0"/>
              <a:t>More Tools</a:t>
            </a:r>
            <a:br>
              <a:rPr lang="en-US" sz="2400" dirty="0"/>
            </a:br>
            <a:r>
              <a:rPr lang="en-US" sz="2400" dirty="0"/>
              <a:t>Available online, and in department stores, discount stores and cookware stores</a:t>
            </a:r>
            <a:br>
              <a:rPr lang="en-US" sz="2400" dirty="0"/>
            </a:br>
            <a:endParaRPr lang="en-US" sz="2400" dirty="0"/>
          </a:p>
        </p:txBody>
      </p:sp>
      <p:sp>
        <p:nvSpPr>
          <p:cNvPr id="2" name="Content Placeholder 1">
            <a:extLst>
              <a:ext uri="{FF2B5EF4-FFF2-40B4-BE49-F238E27FC236}">
                <a16:creationId xmlns:a16="http://schemas.microsoft.com/office/drawing/2014/main" id="{12E04DD6-57B6-DE53-BBE5-6D30F0457BAA}"/>
              </a:ext>
            </a:extLst>
          </p:cNvPr>
          <p:cNvSpPr>
            <a:spLocks noGrp="1"/>
          </p:cNvSpPr>
          <p:nvPr>
            <p:ph idx="1"/>
          </p:nvPr>
        </p:nvSpPr>
        <p:spPr/>
        <p:txBody>
          <a:bodyPr>
            <a:normAutofit lnSpcReduction="10000"/>
          </a:bodyPr>
          <a:lstStyle/>
          <a:p>
            <a:r>
              <a:rPr lang="en-US" sz="1600" dirty="0"/>
              <a:t>Stainless Steel Mixing Bowls with lids</a:t>
            </a:r>
          </a:p>
          <a:p>
            <a:r>
              <a:rPr lang="en-US" sz="1600" dirty="0"/>
              <a:t>Potato Ricer (makes the best mashed potatoes, see recipe)</a:t>
            </a:r>
          </a:p>
          <a:p>
            <a:r>
              <a:rPr lang="en-US" sz="1600" dirty="0"/>
              <a:t>Microplane Zester and Grater</a:t>
            </a:r>
          </a:p>
          <a:p>
            <a:r>
              <a:rPr lang="en-US" sz="1600" dirty="0"/>
              <a:t>Vegetable Peeler, straight and y-shaped</a:t>
            </a:r>
          </a:p>
          <a:p>
            <a:r>
              <a:rPr lang="en-US" sz="1600" dirty="0"/>
              <a:t>Chopping boards, composite or wood</a:t>
            </a:r>
          </a:p>
          <a:p>
            <a:r>
              <a:rPr lang="en-US" sz="1600" dirty="0"/>
              <a:t>Glass storage containers with lids: oven and dishwasher safe. Buy in sets at the holidays. Single servings.</a:t>
            </a:r>
          </a:p>
          <a:p>
            <a:r>
              <a:rPr lang="en-US" sz="1600" dirty="0"/>
              <a:t>Whiteboard and sharpie pens</a:t>
            </a:r>
          </a:p>
          <a:p>
            <a:r>
              <a:rPr lang="en-US" sz="1800" dirty="0"/>
              <a:t>Cheesecloth</a:t>
            </a:r>
          </a:p>
          <a:p>
            <a:r>
              <a:rPr lang="en-US" sz="1800" dirty="0"/>
              <a:t>Food Mill, for the smoothest texture puree</a:t>
            </a:r>
          </a:p>
          <a:p>
            <a:endParaRPr lang="en-US" sz="1800" dirty="0"/>
          </a:p>
          <a:p>
            <a:endParaRPr lang="en-US" sz="1800" dirty="0"/>
          </a:p>
        </p:txBody>
      </p:sp>
    </p:spTree>
    <p:extLst>
      <p:ext uri="{BB962C8B-B14F-4D97-AF65-F5344CB8AC3E}">
        <p14:creationId xmlns:p14="http://schemas.microsoft.com/office/powerpoint/2010/main" val="254912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99F6-F4A1-8D33-18FA-419FBFB9175C}"/>
              </a:ext>
            </a:extLst>
          </p:cNvPr>
          <p:cNvSpPr>
            <a:spLocks noGrp="1"/>
          </p:cNvSpPr>
          <p:nvPr>
            <p:ph type="title"/>
          </p:nvPr>
        </p:nvSpPr>
        <p:spPr/>
        <p:txBody>
          <a:bodyPr/>
          <a:lstStyle/>
          <a:p>
            <a:r>
              <a:rPr lang="en-US" dirty="0"/>
              <a:t>Cooking For Dysphagia</a:t>
            </a:r>
          </a:p>
        </p:txBody>
      </p:sp>
      <p:sp>
        <p:nvSpPr>
          <p:cNvPr id="3" name="Content Placeholder 2">
            <a:extLst>
              <a:ext uri="{FF2B5EF4-FFF2-40B4-BE49-F238E27FC236}">
                <a16:creationId xmlns:a16="http://schemas.microsoft.com/office/drawing/2014/main" id="{9C060F1C-E764-FA78-F10D-35752D042CFD}"/>
              </a:ext>
            </a:extLst>
          </p:cNvPr>
          <p:cNvSpPr>
            <a:spLocks noGrp="1"/>
          </p:cNvSpPr>
          <p:nvPr>
            <p:ph idx="1"/>
          </p:nvPr>
        </p:nvSpPr>
        <p:spPr/>
        <p:txBody>
          <a:bodyPr>
            <a:normAutofit fontScale="47500" lnSpcReduction="20000"/>
          </a:bodyPr>
          <a:lstStyle/>
          <a:p>
            <a:pPr marL="0" indent="0" algn="ctr">
              <a:buNone/>
            </a:pPr>
            <a:r>
              <a:rPr lang="en-US" sz="3800" b="1" dirty="0"/>
              <a:t>Technique</a:t>
            </a:r>
            <a:r>
              <a:rPr lang="en-US" sz="3800" dirty="0"/>
              <a:t>:</a:t>
            </a:r>
          </a:p>
          <a:p>
            <a:pPr marL="0" indent="0" algn="ctr">
              <a:lnSpc>
                <a:spcPct val="110000"/>
              </a:lnSpc>
              <a:spcBef>
                <a:spcPts val="0"/>
              </a:spcBef>
              <a:spcAft>
                <a:spcPts val="0"/>
              </a:spcAft>
              <a:buNone/>
            </a:pPr>
            <a:r>
              <a:rPr lang="en-US" sz="3800" dirty="0"/>
              <a:t>The best techniques for making moist tender food, perfect for texture modified meals:</a:t>
            </a:r>
          </a:p>
          <a:p>
            <a:pPr marL="0" indent="0" algn="ctr">
              <a:lnSpc>
                <a:spcPct val="110000"/>
              </a:lnSpc>
              <a:spcBef>
                <a:spcPts val="0"/>
              </a:spcBef>
              <a:spcAft>
                <a:spcPts val="0"/>
              </a:spcAft>
              <a:buNone/>
            </a:pPr>
            <a:r>
              <a:rPr lang="en-US" sz="3800" b="1" dirty="0"/>
              <a:t>Braising</a:t>
            </a:r>
            <a:r>
              <a:rPr lang="en-US" sz="3800" dirty="0"/>
              <a:t>, as with stews and </a:t>
            </a:r>
            <a:r>
              <a:rPr lang="en-US" sz="3800" b="1" dirty="0"/>
              <a:t>simmering</a:t>
            </a:r>
            <a:r>
              <a:rPr lang="en-US" sz="3800" dirty="0"/>
              <a:t> or </a:t>
            </a:r>
            <a:r>
              <a:rPr lang="en-US" sz="3800" b="1" dirty="0"/>
              <a:t>boiling</a:t>
            </a:r>
            <a:r>
              <a:rPr lang="en-US" sz="3800" dirty="0"/>
              <a:t> as with soups</a:t>
            </a:r>
          </a:p>
          <a:p>
            <a:pPr marL="0" indent="0" algn="ctr">
              <a:lnSpc>
                <a:spcPct val="110000"/>
              </a:lnSpc>
              <a:spcBef>
                <a:spcPts val="0"/>
              </a:spcBef>
              <a:spcAft>
                <a:spcPts val="0"/>
              </a:spcAft>
              <a:buNone/>
            </a:pPr>
            <a:r>
              <a:rPr lang="en-US" sz="3800" b="1" dirty="0"/>
              <a:t>Steaming</a:t>
            </a:r>
            <a:r>
              <a:rPr lang="en-US" sz="3800" dirty="0"/>
              <a:t>, as with vegetables or parcel wraps</a:t>
            </a:r>
          </a:p>
          <a:p>
            <a:pPr marL="0" indent="0" algn="ctr">
              <a:lnSpc>
                <a:spcPct val="110000"/>
              </a:lnSpc>
              <a:spcBef>
                <a:spcPts val="0"/>
              </a:spcBef>
              <a:spcAft>
                <a:spcPts val="0"/>
              </a:spcAft>
              <a:buNone/>
            </a:pPr>
            <a:r>
              <a:rPr lang="en-US" sz="3800" b="1" dirty="0"/>
              <a:t>Stir fry </a:t>
            </a:r>
            <a:r>
              <a:rPr lang="en-US" sz="3800" dirty="0"/>
              <a:t>as in a wok, </a:t>
            </a:r>
            <a:r>
              <a:rPr lang="en-US" sz="3800" b="1" dirty="0"/>
              <a:t>pressure cooking </a:t>
            </a:r>
            <a:r>
              <a:rPr lang="en-US" sz="3800" dirty="0"/>
              <a:t>as in an Instant Pot</a:t>
            </a:r>
          </a:p>
          <a:p>
            <a:pPr marL="0" indent="0" algn="ctr">
              <a:lnSpc>
                <a:spcPct val="110000"/>
              </a:lnSpc>
              <a:spcBef>
                <a:spcPts val="0"/>
              </a:spcBef>
              <a:spcAft>
                <a:spcPts val="0"/>
              </a:spcAft>
              <a:buNone/>
            </a:pPr>
            <a:r>
              <a:rPr lang="en-US" sz="3800" b="1" dirty="0"/>
              <a:t>Immersion cooking </a:t>
            </a:r>
            <a:r>
              <a:rPr lang="en-US" sz="3800" dirty="0"/>
              <a:t>as in sous vide</a:t>
            </a:r>
          </a:p>
          <a:p>
            <a:pPr marL="0" indent="0" algn="ctr">
              <a:lnSpc>
                <a:spcPct val="110000"/>
              </a:lnSpc>
              <a:spcBef>
                <a:spcPts val="0"/>
              </a:spcBef>
              <a:spcAft>
                <a:spcPts val="0"/>
              </a:spcAft>
              <a:buNone/>
            </a:pPr>
            <a:r>
              <a:rPr lang="en-US" sz="3800" b="1" dirty="0"/>
              <a:t>Regular Kitchen equipment</a:t>
            </a:r>
            <a:r>
              <a:rPr lang="en-US" sz="3800" dirty="0"/>
              <a:t>: saucepan, Dutch Oven 6 quarts, cast iron skillet, stock pot</a:t>
            </a:r>
          </a:p>
          <a:p>
            <a:pPr marL="0" indent="0" algn="ctr">
              <a:lnSpc>
                <a:spcPct val="110000"/>
              </a:lnSpc>
              <a:spcBef>
                <a:spcPts val="0"/>
              </a:spcBef>
              <a:spcAft>
                <a:spcPts val="0"/>
              </a:spcAft>
              <a:buNone/>
            </a:pPr>
            <a:r>
              <a:rPr lang="en-US" sz="3800" dirty="0"/>
              <a:t>Stainless steel single or multi-tiered steamer</a:t>
            </a:r>
          </a:p>
          <a:p>
            <a:pPr marL="0" indent="0" algn="ctr">
              <a:lnSpc>
                <a:spcPct val="110000"/>
              </a:lnSpc>
              <a:spcBef>
                <a:spcPts val="0"/>
              </a:spcBef>
              <a:spcAft>
                <a:spcPts val="0"/>
              </a:spcAft>
              <a:buNone/>
            </a:pPr>
            <a:r>
              <a:rPr lang="en-US" sz="3800" b="1" dirty="0"/>
              <a:t>Appliances</a:t>
            </a:r>
            <a:r>
              <a:rPr lang="en-US" sz="3800" dirty="0"/>
              <a:t>: Individual appliances, added all at once or one at a time as needed.</a:t>
            </a:r>
          </a:p>
          <a:p>
            <a:pPr marL="0" indent="0" algn="ctr">
              <a:lnSpc>
                <a:spcPct val="110000"/>
              </a:lnSpc>
              <a:spcBef>
                <a:spcPts val="0"/>
              </a:spcBef>
              <a:spcAft>
                <a:spcPts val="0"/>
              </a:spcAft>
              <a:buNone/>
            </a:pPr>
            <a:endParaRPr lang="en-US" sz="3800" dirty="0"/>
          </a:p>
          <a:p>
            <a:pPr marL="0" indent="0" algn="ctr">
              <a:lnSpc>
                <a:spcPct val="110000"/>
              </a:lnSpc>
              <a:spcBef>
                <a:spcPts val="0"/>
              </a:spcBef>
              <a:spcAft>
                <a:spcPts val="0"/>
              </a:spcAft>
              <a:buNone/>
            </a:pPr>
            <a:r>
              <a:rPr lang="en-US" sz="3800" dirty="0"/>
              <a:t>* For those who need assistance with dysphagia supplies, contact </a:t>
            </a:r>
            <a:r>
              <a:rPr lang="en-US" sz="3800" dirty="0">
                <a:hlinkClick r:id="rId2"/>
              </a:rPr>
              <a:t>Dysphagia Outreach</a:t>
            </a:r>
            <a:endParaRPr lang="en-US" sz="3800" dirty="0"/>
          </a:p>
          <a:p>
            <a:pPr marL="0" indent="0" algn="ctr">
              <a:buNone/>
            </a:pPr>
            <a:r>
              <a:rPr lang="en-US" sz="3800" dirty="0"/>
              <a:t>I</a:t>
            </a:r>
          </a:p>
          <a:p>
            <a:pPr marL="0" indent="0" algn="ctr">
              <a:buNone/>
            </a:pPr>
            <a:endParaRPr lang="en-US" dirty="0"/>
          </a:p>
        </p:txBody>
      </p:sp>
    </p:spTree>
    <p:extLst>
      <p:ext uri="{BB962C8B-B14F-4D97-AF65-F5344CB8AC3E}">
        <p14:creationId xmlns:p14="http://schemas.microsoft.com/office/powerpoint/2010/main" val="156739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Batch Cooking</a:t>
            </a:r>
          </a:p>
        </p:txBody>
      </p:sp>
      <p:sp>
        <p:nvSpPr>
          <p:cNvPr id="3" name="Content Placeholder 2"/>
          <p:cNvSpPr>
            <a:spLocks noGrp="1"/>
          </p:cNvSpPr>
          <p:nvPr>
            <p:ph idx="1"/>
          </p:nvPr>
        </p:nvSpPr>
        <p:spPr/>
        <p:txBody>
          <a:bodyPr>
            <a:normAutofit/>
          </a:bodyPr>
          <a:lstStyle/>
          <a:p>
            <a:pPr marL="0" indent="0" algn="ctr">
              <a:buNone/>
            </a:pPr>
            <a:r>
              <a:rPr lang="en-US" sz="2800" dirty="0"/>
              <a:t>You make a recipe for six servings. Serve one hot, one goes in fridge for service within 48 hours and freeze 4.</a:t>
            </a:r>
          </a:p>
          <a:p>
            <a:pPr marL="0" indent="0" algn="ctr">
              <a:buNone/>
            </a:pPr>
            <a:r>
              <a:rPr lang="en-US" sz="2800" dirty="0"/>
              <a:t>Keep a whiteboard. Keep track of use. Replenish on a schedule. </a:t>
            </a:r>
          </a:p>
          <a:p>
            <a:pPr marL="0" indent="0" algn="ctr">
              <a:buNone/>
            </a:pPr>
            <a:r>
              <a:rPr lang="en-US" sz="2800" dirty="0"/>
              <a:t>Store single servings in covered glass dishes in the freezer.</a:t>
            </a:r>
          </a:p>
          <a:p>
            <a:pPr marL="0" indent="0" algn="ctr">
              <a:buNone/>
            </a:pPr>
            <a:r>
              <a:rPr lang="en-US" sz="2800" dirty="0"/>
              <a:t>Reheat on the day of service.</a:t>
            </a:r>
          </a:p>
          <a:p>
            <a:pPr marL="0" indent="0" algn="ctr">
              <a:buNone/>
            </a:pPr>
            <a:r>
              <a:rPr lang="en-US" sz="2800" dirty="0"/>
              <a:t>A family member or backup caregiver can reheat the meal.</a:t>
            </a:r>
          </a:p>
        </p:txBody>
      </p:sp>
    </p:spTree>
    <p:extLst>
      <p:ext uri="{BB962C8B-B14F-4D97-AF65-F5344CB8AC3E}">
        <p14:creationId xmlns:p14="http://schemas.microsoft.com/office/powerpoint/2010/main" val="226339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fontScale="90000"/>
          </a:bodyPr>
          <a:lstStyle/>
          <a:p>
            <a:pPr>
              <a:lnSpc>
                <a:spcPct val="90000"/>
              </a:lnSpc>
            </a:pPr>
            <a:br>
              <a:rPr lang="en-US" sz="2800" dirty="0"/>
            </a:br>
            <a:r>
              <a:rPr lang="en-US" sz="2800" dirty="0"/>
              <a:t>The Indoor Grill</a:t>
            </a:r>
            <a:br>
              <a:rPr lang="en-US" sz="2800" dirty="0"/>
            </a:br>
            <a:br>
              <a:rPr lang="en-US" sz="2800" dirty="0"/>
            </a:br>
            <a:endParaRPr lang="en-US" sz="2800" dirty="0"/>
          </a:p>
        </p:txBody>
      </p:sp>
      <p:sp>
        <p:nvSpPr>
          <p:cNvPr id="6" name="Content Placeholder 5" descr="Uses lower">
            <a:extLst>
              <a:ext uri="{FF2B5EF4-FFF2-40B4-BE49-F238E27FC236}">
                <a16:creationId xmlns:a16="http://schemas.microsoft.com/office/drawing/2014/main" id="{5B27440A-04A5-C548-6ED6-EFD3E4AB4F99}"/>
              </a:ext>
            </a:extLst>
          </p:cNvPr>
          <p:cNvSpPr>
            <a:spLocks noGrp="1"/>
          </p:cNvSpPr>
          <p:nvPr>
            <p:ph idx="1"/>
          </p:nvPr>
        </p:nvSpPr>
        <p:spPr/>
        <p:txBody>
          <a:bodyPr/>
          <a:lstStyle/>
          <a:p>
            <a:pPr marL="0" indent="0">
              <a:buNone/>
            </a:pPr>
            <a:r>
              <a:rPr lang="en-US" dirty="0"/>
              <a:t>Lower cooking temperature </a:t>
            </a:r>
          </a:p>
          <a:p>
            <a:pPr marL="0" indent="0">
              <a:buNone/>
            </a:pPr>
            <a:r>
              <a:rPr lang="en-US" dirty="0"/>
              <a:t>than an outdoor grill. </a:t>
            </a:r>
          </a:p>
          <a:p>
            <a:pPr marL="0" indent="0">
              <a:buNone/>
            </a:pPr>
            <a:r>
              <a:rPr lang="en-US" dirty="0"/>
              <a:t>No charring, no drying out.</a:t>
            </a:r>
          </a:p>
          <a:p>
            <a:pPr marL="0" indent="0">
              <a:buNone/>
            </a:pPr>
            <a:r>
              <a:rPr lang="en-US" dirty="0"/>
              <a:t>Reversible to a griddle for</a:t>
            </a:r>
          </a:p>
          <a:p>
            <a:pPr marL="0" indent="0">
              <a:buNone/>
            </a:pPr>
            <a:r>
              <a:rPr lang="en-US" dirty="0"/>
              <a:t>Making Pancakes.</a:t>
            </a:r>
          </a:p>
        </p:txBody>
      </p:sp>
      <p:sp>
        <p:nvSpPr>
          <p:cNvPr id="14" name="Content Placeholder 2"/>
          <p:cNvSpPr txBox="1">
            <a:spLocks/>
          </p:cNvSpPr>
          <p:nvPr/>
        </p:nvSpPr>
        <p:spPr>
          <a:xfrm>
            <a:off x="3357994" y="5630586"/>
            <a:ext cx="4194273" cy="245281"/>
          </a:xfrm>
          <a:prstGeom prst="rect">
            <a:avLst/>
          </a:prstGeom>
        </p:spPr>
        <p:txBody>
          <a:bodyPr vert="horz" lIns="91440" tIns="45720" rIns="91440" bIns="45720" rtlCol="0" anchor="t">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endParaRPr lang="en-US"/>
          </a:p>
          <a:p>
            <a:pPr marL="0" indent="0">
              <a:buFont typeface="Arial"/>
              <a:buNone/>
            </a:pPr>
            <a:endParaRPr lang="en-US"/>
          </a:p>
          <a:p>
            <a:pPr marL="0" indent="0">
              <a:buFont typeface="Arial"/>
              <a:buNone/>
            </a:pPr>
            <a:endParaRPr lang="en-US" dirty="0"/>
          </a:p>
        </p:txBody>
      </p:sp>
      <p:pic>
        <p:nvPicPr>
          <p:cNvPr id="16" name="Picture 2" descr="With its non-stick surface your food comes off beautifully, and the wipe-clean plate makes clean up even easier! #WolfgangPuck #Griddle #IndoorGrill #ReversibleGrill #ReversibleGriddle">
            <a:extLst>
              <a:ext uri="{FF2B5EF4-FFF2-40B4-BE49-F238E27FC236}">
                <a16:creationId xmlns:a16="http://schemas.microsoft.com/office/drawing/2014/main" id="{CB7D7C90-BA31-8718-D349-74339A3CF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959" y="2505765"/>
            <a:ext cx="5446454" cy="3633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474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416141" cy="1191901"/>
          </a:xfrm>
        </p:spPr>
        <p:txBody>
          <a:bodyPr>
            <a:noAutofit/>
          </a:bodyPr>
          <a:lstStyle/>
          <a:p>
            <a:r>
              <a:rPr lang="en-US" sz="3200" dirty="0"/>
              <a:t>The Multi-Cooker or</a:t>
            </a:r>
            <a:br>
              <a:rPr lang="en-US" sz="3200" dirty="0"/>
            </a:br>
            <a:r>
              <a:rPr lang="en-US" sz="3200" dirty="0"/>
              <a:t>Slow Cooker</a:t>
            </a:r>
            <a:br>
              <a:rPr lang="en-US" sz="3200" dirty="0"/>
            </a:br>
            <a:r>
              <a:rPr lang="en-US" sz="3200" dirty="0"/>
              <a:t>With a Steaming Rack Inside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7062" y="2557463"/>
            <a:ext cx="3317875" cy="3317875"/>
          </a:xfrm>
        </p:spPr>
      </p:pic>
    </p:spTree>
    <p:extLst>
      <p:ext uri="{BB962C8B-B14F-4D97-AF65-F5344CB8AC3E}">
        <p14:creationId xmlns:p14="http://schemas.microsoft.com/office/powerpoint/2010/main" val="1904505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416141" cy="1191901"/>
          </a:xfrm>
        </p:spPr>
        <p:txBody>
          <a:bodyPr>
            <a:noAutofit/>
          </a:bodyPr>
          <a:lstStyle/>
          <a:p>
            <a:r>
              <a:rPr lang="en-US" sz="3200" dirty="0"/>
              <a:t>The Wok</a:t>
            </a:r>
            <a:br>
              <a:rPr lang="en-US" sz="3200" dirty="0"/>
            </a:br>
            <a:r>
              <a:rPr lang="en-US" sz="3200" dirty="0"/>
              <a:t>With Steaming Rack </a:t>
            </a:r>
          </a:p>
        </p:txBody>
      </p:sp>
      <p:pic>
        <p:nvPicPr>
          <p:cNvPr id="7" name="Content Placeholder 6" descr="A close-up of a wok&#10;&#10;Description automatically generated">
            <a:extLst>
              <a:ext uri="{FF2B5EF4-FFF2-40B4-BE49-F238E27FC236}">
                <a16:creationId xmlns:a16="http://schemas.microsoft.com/office/drawing/2014/main" id="{4682D0A5-1AB4-A146-CCCF-2D2349F4A11F}"/>
              </a:ext>
            </a:extLst>
          </p:cNvPr>
          <p:cNvPicPr>
            <a:picLocks noGrp="1" noChangeAspect="1"/>
          </p:cNvPicPr>
          <p:nvPr>
            <p:ph idx="1"/>
          </p:nvPr>
        </p:nvPicPr>
        <p:blipFill>
          <a:blip r:embed="rId2"/>
          <a:stretch>
            <a:fillRect/>
          </a:stretch>
        </p:blipFill>
        <p:spPr>
          <a:xfrm>
            <a:off x="4437062" y="2557463"/>
            <a:ext cx="3317875" cy="3317875"/>
          </a:xfrm>
        </p:spPr>
      </p:pic>
    </p:spTree>
    <p:extLst>
      <p:ext uri="{BB962C8B-B14F-4D97-AF65-F5344CB8AC3E}">
        <p14:creationId xmlns:p14="http://schemas.microsoft.com/office/powerpoint/2010/main" val="841348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Multi-Chamber Steamer</a:t>
            </a:r>
            <a:br>
              <a:rPr lang="en-US" dirty="0"/>
            </a:br>
            <a:r>
              <a:rPr lang="en-US" sz="2400" dirty="0"/>
              <a:t>For Steaming Several Items at Once</a:t>
            </a:r>
            <a:endParaRPr lang="en-US" dirty="0"/>
          </a:p>
        </p:txBody>
      </p:sp>
      <p:pic>
        <p:nvPicPr>
          <p:cNvPr id="1026" name="Picture 2" descr="Sponsored Ad - BELLA Two Tier Food Steamer with Dishwasher Safe Lids and Stackable Baskets &amp; Removable Base for Fast Simul...">
            <a:extLst>
              <a:ext uri="{FF2B5EF4-FFF2-40B4-BE49-F238E27FC236}">
                <a16:creationId xmlns:a16="http://schemas.microsoft.com/office/drawing/2014/main" id="{19B99B2D-2BCA-3E09-F365-06638AA400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8356" y="2826483"/>
            <a:ext cx="22383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ster Steamer Stainless Steel Cookware, 3.0-Quart">
            <a:extLst>
              <a:ext uri="{FF2B5EF4-FFF2-40B4-BE49-F238E27FC236}">
                <a16:creationId xmlns:a16="http://schemas.microsoft.com/office/drawing/2014/main" id="{B1FD3039-9D3A-28B1-56E3-D4CE4B483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816" y="2526445"/>
            <a:ext cx="30480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215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3744" y="1774497"/>
            <a:ext cx="6664283" cy="1005839"/>
          </a:xfrm>
        </p:spPr>
        <p:txBody>
          <a:bodyPr/>
          <a:lstStyle/>
          <a:p>
            <a:r>
              <a:rPr lang="en-US" sz="2400" dirty="0"/>
              <a:t>Why I Wrote </a:t>
            </a:r>
            <a:r>
              <a:rPr lang="en-US" sz="2400" i="1" dirty="0"/>
              <a:t>Cooking For Dysphagia</a:t>
            </a:r>
            <a:br>
              <a:rPr lang="en-US" sz="2400" i="1" dirty="0"/>
            </a:br>
            <a:r>
              <a:rPr lang="en-US" sz="2400" dirty="0"/>
              <a:t>Mayo Clinic Press</a:t>
            </a:r>
            <a:br>
              <a:rPr lang="en-US" sz="2400" dirty="0"/>
            </a:br>
            <a:r>
              <a:rPr lang="en-US" sz="1800" dirty="0"/>
              <a:t>Publication Date Fall 2025</a:t>
            </a:r>
          </a:p>
        </p:txBody>
      </p:sp>
      <p:sp>
        <p:nvSpPr>
          <p:cNvPr id="3" name="Subtitle 2"/>
          <p:cNvSpPr>
            <a:spLocks noGrp="1"/>
          </p:cNvSpPr>
          <p:nvPr>
            <p:ph type="subTitle" idx="1"/>
          </p:nvPr>
        </p:nvSpPr>
        <p:spPr>
          <a:xfrm>
            <a:off x="2843784" y="2954215"/>
            <a:ext cx="6664283" cy="2024184"/>
          </a:xfrm>
        </p:spPr>
        <p:txBody>
          <a:bodyPr>
            <a:noAutofit/>
          </a:bodyPr>
          <a:lstStyle/>
          <a:p>
            <a:pPr algn="l"/>
            <a:r>
              <a:rPr lang="en-US" sz="1600" dirty="0"/>
              <a:t>48 million people are in home healthcare in the U. S., according to Amy Goyer, the moderator of the AARP Family Caregiving Support Group on Facebook. </a:t>
            </a:r>
          </a:p>
          <a:p>
            <a:pPr algn="l"/>
            <a:r>
              <a:rPr lang="en-US" sz="1600" dirty="0"/>
              <a:t>According to Mayo Clinic Online, up to 30 per cent of those in home healthcare have a swallowing disorder. </a:t>
            </a:r>
          </a:p>
          <a:p>
            <a:pPr algn="l"/>
            <a:r>
              <a:rPr lang="en-US" sz="1600" dirty="0"/>
              <a:t>Food is Medicine, Food is Love. The role of good nutrition in preventive medicine has been acknowledged by the Harvard Chan School of Public Health, </a:t>
            </a:r>
            <a:r>
              <a:rPr lang="en-US" sz="1600" dirty="0">
                <a:hlinkClick r:id="rId3"/>
              </a:rPr>
              <a:t>Healthy Eating Plate</a:t>
            </a:r>
            <a:r>
              <a:rPr lang="en-US" sz="1600" dirty="0"/>
              <a:t>, especially in the time of the pandemic. </a:t>
            </a:r>
          </a:p>
        </p:txBody>
      </p:sp>
    </p:spTree>
    <p:extLst>
      <p:ext uri="{BB962C8B-B14F-4D97-AF65-F5344CB8AC3E}">
        <p14:creationId xmlns:p14="http://schemas.microsoft.com/office/powerpoint/2010/main" val="1718097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9A2D-6A67-D433-2A6A-BF308487EA69}"/>
              </a:ext>
            </a:extLst>
          </p:cNvPr>
          <p:cNvSpPr>
            <a:spLocks noGrp="1"/>
          </p:cNvSpPr>
          <p:nvPr>
            <p:ph type="title"/>
          </p:nvPr>
        </p:nvSpPr>
        <p:spPr/>
        <p:txBody>
          <a:bodyPr/>
          <a:lstStyle/>
          <a:p>
            <a:r>
              <a:rPr lang="en-US" dirty="0"/>
              <a:t>The Instant Pot</a:t>
            </a:r>
          </a:p>
        </p:txBody>
      </p:sp>
      <p:pic>
        <p:nvPicPr>
          <p:cNvPr id="2050" name="Picture 2">
            <a:extLst>
              <a:ext uri="{FF2B5EF4-FFF2-40B4-BE49-F238E27FC236}">
                <a16:creationId xmlns:a16="http://schemas.microsoft.com/office/drawing/2014/main" id="{699AA625-F3EC-7272-CB6A-75C5E144F5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7429" y="2557463"/>
            <a:ext cx="3397141" cy="33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5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24B3-3C16-4A07-783D-16141BBDC533}"/>
              </a:ext>
            </a:extLst>
          </p:cNvPr>
          <p:cNvSpPr>
            <a:spLocks noGrp="1"/>
          </p:cNvSpPr>
          <p:nvPr>
            <p:ph type="title"/>
          </p:nvPr>
        </p:nvSpPr>
        <p:spPr>
          <a:xfrm>
            <a:off x="1295402" y="982132"/>
            <a:ext cx="9601195" cy="1574800"/>
          </a:xfrm>
        </p:spPr>
        <p:txBody>
          <a:bodyPr>
            <a:noAutofit/>
          </a:bodyPr>
          <a:lstStyle/>
          <a:p>
            <a:r>
              <a:rPr lang="en-US" sz="2800" dirty="0"/>
              <a:t>We Eat With Our Eyes</a:t>
            </a:r>
            <a:br>
              <a:rPr lang="en-US" sz="2800" dirty="0"/>
            </a:br>
            <a:r>
              <a:rPr lang="en-US" sz="2800" dirty="0"/>
              <a:t>Secrets from the Japanese Ginza</a:t>
            </a:r>
            <a:br>
              <a:rPr lang="en-US" sz="2800" dirty="0"/>
            </a:br>
            <a:r>
              <a:rPr lang="en-US" sz="2800" dirty="0"/>
              <a:t>Secrets of Piping from the IDDSI Guy</a:t>
            </a:r>
            <a:br>
              <a:rPr lang="en-US" sz="2800" dirty="0"/>
            </a:br>
            <a:endParaRPr lang="en-US" sz="2800" dirty="0"/>
          </a:p>
        </p:txBody>
      </p:sp>
      <p:sp>
        <p:nvSpPr>
          <p:cNvPr id="3" name="Content Placeholder 2">
            <a:extLst>
              <a:ext uri="{FF2B5EF4-FFF2-40B4-BE49-F238E27FC236}">
                <a16:creationId xmlns:a16="http://schemas.microsoft.com/office/drawing/2014/main" id="{5FA5B6BB-BA52-AF91-245A-0757ACE7948D}"/>
              </a:ext>
            </a:extLst>
          </p:cNvPr>
          <p:cNvSpPr>
            <a:spLocks noGrp="1"/>
          </p:cNvSpPr>
          <p:nvPr>
            <p:ph idx="1"/>
          </p:nvPr>
        </p:nvSpPr>
        <p:spPr/>
        <p:txBody>
          <a:bodyPr>
            <a:normAutofit fontScale="92500" lnSpcReduction="20000"/>
          </a:bodyPr>
          <a:lstStyle/>
          <a:p>
            <a:r>
              <a:rPr lang="en-US" dirty="0"/>
              <a:t>Secrets I learned as a student of Japanese language studying in Japan for a year. Takeout food in the big department stores of the Ginza. A feast for the eyes and the busy salary man.</a:t>
            </a:r>
          </a:p>
          <a:p>
            <a:r>
              <a:rPr lang="en-US" dirty="0"/>
              <a:t>Use colorful plates in attractive shapes. Arrange the plates. The atmosphere counts.</a:t>
            </a:r>
          </a:p>
          <a:p>
            <a:r>
              <a:rPr lang="en-US" dirty="0"/>
              <a:t>Secrets I learned from Andrew Cullum, The IDDSI Guy, premier IDDSI trainer in the UK: How to pipe in shapes. Photo instruction. See Andrew’s chapter in </a:t>
            </a:r>
            <a:r>
              <a:rPr lang="en-US" i="1" dirty="0"/>
              <a:t>Cooking for Dysphagia </a:t>
            </a:r>
            <a:r>
              <a:rPr lang="en-US" dirty="0"/>
              <a:t>and the Resources Section at the back of the book.</a:t>
            </a:r>
          </a:p>
          <a:p>
            <a:r>
              <a:rPr lang="en-US" dirty="0"/>
              <a:t>Bonus: Revelation: The mystery of piping bread. IDDSI wants all Level 4 bread and pasta to avoid being “sticky”. Sticky sticks in the throat and may cause choking. Here is the link to the method developed by the experts, for sandwiches and wraps.</a:t>
            </a:r>
          </a:p>
        </p:txBody>
      </p:sp>
    </p:spTree>
    <p:extLst>
      <p:ext uri="{BB962C8B-B14F-4D97-AF65-F5344CB8AC3E}">
        <p14:creationId xmlns:p14="http://schemas.microsoft.com/office/powerpoint/2010/main" val="252996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Food Storage and Labelling</a:t>
            </a:r>
          </a:p>
        </p:txBody>
      </p:sp>
      <p:sp>
        <p:nvSpPr>
          <p:cNvPr id="3" name="Content Placeholder 2"/>
          <p:cNvSpPr>
            <a:spLocks noGrp="1"/>
          </p:cNvSpPr>
          <p:nvPr>
            <p:ph idx="1"/>
          </p:nvPr>
        </p:nvSpPr>
        <p:spPr/>
        <p:txBody>
          <a:bodyPr>
            <a:normAutofit fontScale="92500" lnSpcReduction="20000"/>
          </a:bodyPr>
          <a:lstStyle/>
          <a:p>
            <a:pPr marL="0" indent="0" algn="ctr">
              <a:buNone/>
            </a:pPr>
            <a:r>
              <a:rPr lang="en-US" sz="4000" dirty="0"/>
              <a:t>Keep a white board on the outside of the freezer.</a:t>
            </a:r>
          </a:p>
          <a:p>
            <a:pPr marL="0" indent="0" algn="ctr">
              <a:buNone/>
            </a:pPr>
            <a:r>
              <a:rPr lang="en-US" sz="4000" dirty="0"/>
              <a:t>Keep track of what you have on hand, and you know what to cook.</a:t>
            </a:r>
          </a:p>
          <a:p>
            <a:pPr marL="0" indent="0" algn="ctr">
              <a:buNone/>
            </a:pPr>
            <a:r>
              <a:rPr lang="en-US" sz="4000" b="1" dirty="0"/>
              <a:t>Bonus</a:t>
            </a:r>
            <a:r>
              <a:rPr lang="en-US" sz="4000" dirty="0"/>
              <a:t>:</a:t>
            </a:r>
          </a:p>
          <a:p>
            <a:pPr marL="0" indent="0" algn="ctr">
              <a:buNone/>
            </a:pPr>
            <a:r>
              <a:rPr lang="en-US" sz="3500" dirty="0"/>
              <a:t>A family member or an aide can steam and serve a dish. Even if they can’t cook. The caregiver gets a night off.</a:t>
            </a:r>
          </a:p>
        </p:txBody>
      </p:sp>
    </p:spTree>
    <p:extLst>
      <p:ext uri="{BB962C8B-B14F-4D97-AF65-F5344CB8AC3E}">
        <p14:creationId xmlns:p14="http://schemas.microsoft.com/office/powerpoint/2010/main" val="11082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422" y="982662"/>
            <a:ext cx="9601196" cy="1303867"/>
          </a:xfrm>
        </p:spPr>
        <p:txBody>
          <a:bodyPr>
            <a:normAutofit fontScale="90000"/>
          </a:bodyPr>
          <a:lstStyle/>
          <a:p>
            <a:r>
              <a:rPr lang="en-US" sz="2000" dirty="0"/>
              <a:t>Diane Wolff</a:t>
            </a:r>
            <a:br>
              <a:rPr lang="en-US" sz="2000" dirty="0"/>
            </a:br>
            <a:r>
              <a:rPr lang="en-US" sz="2000" dirty="0"/>
              <a:t>Author, </a:t>
            </a:r>
            <a:r>
              <a:rPr lang="en-US" sz="2000" i="1" dirty="0"/>
              <a:t>Cooking for Dysphagia and Other Swallowing Disorders: </a:t>
            </a:r>
            <a:br>
              <a:rPr lang="en-US" sz="2000" i="1" dirty="0"/>
            </a:br>
            <a:r>
              <a:rPr lang="en-US" sz="2000" i="1" dirty="0"/>
              <a:t>101 Delicious Recipes and Techniques for Safe Easy Eating</a:t>
            </a:r>
            <a:br>
              <a:rPr lang="en-US" sz="2000" i="1" dirty="0"/>
            </a:br>
            <a:r>
              <a:rPr lang="en-US" sz="2000" dirty="0"/>
              <a:t>I do this work in memory of my mother, the late great Cathie G, </a:t>
            </a:r>
            <a:br>
              <a:rPr lang="en-US" sz="2000" dirty="0"/>
            </a:br>
            <a:r>
              <a:rPr lang="en-US" sz="2000" dirty="0"/>
              <a:t>that what I created for her may be of benefit to others. </a:t>
            </a:r>
            <a:br>
              <a:rPr lang="en-US" sz="2000" dirty="0"/>
            </a:br>
            <a:r>
              <a:rPr lang="en-US" sz="2000" dirty="0"/>
              <a:t>diane@cookingfordysphagia.com</a:t>
            </a:r>
            <a:br>
              <a:rPr lang="en-US" sz="2000" dirty="0"/>
            </a:br>
            <a:r>
              <a:rPr lang="en-US" sz="2000" dirty="0"/>
              <a:t>.</a:t>
            </a:r>
            <a:endParaRPr lang="en-US" sz="2000" i="1" dirty="0"/>
          </a:p>
        </p:txBody>
      </p:sp>
      <p:pic>
        <p:nvPicPr>
          <p:cNvPr id="9" name="Content Placeholder 8">
            <a:extLst>
              <a:ext uri="{FF2B5EF4-FFF2-40B4-BE49-F238E27FC236}">
                <a16:creationId xmlns:a16="http://schemas.microsoft.com/office/drawing/2014/main" id="{1C425E9A-7449-F666-11DC-A088E499C983}"/>
              </a:ext>
            </a:extLst>
          </p:cNvPr>
          <p:cNvPicPr>
            <a:picLocks noGrp="1" noChangeAspect="1"/>
          </p:cNvPicPr>
          <p:nvPr>
            <p:ph idx="1"/>
          </p:nvPr>
        </p:nvPicPr>
        <p:blipFill>
          <a:blip r:embed="rId3"/>
          <a:stretch>
            <a:fillRect/>
          </a:stretch>
        </p:blipFill>
        <p:spPr>
          <a:xfrm>
            <a:off x="5190977" y="2867482"/>
            <a:ext cx="2018043" cy="3007856"/>
          </a:xfrm>
        </p:spPr>
      </p:pic>
    </p:spTree>
    <p:extLst>
      <p:ext uri="{BB962C8B-B14F-4D97-AF65-F5344CB8AC3E}">
        <p14:creationId xmlns:p14="http://schemas.microsoft.com/office/powerpoint/2010/main" val="2854686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F923-E2DE-05A4-10BD-00CD443F8BA9}"/>
              </a:ext>
            </a:extLst>
          </p:cNvPr>
          <p:cNvSpPr>
            <a:spLocks noGrp="1"/>
          </p:cNvSpPr>
          <p:nvPr>
            <p:ph type="title"/>
          </p:nvPr>
        </p:nvSpPr>
        <p:spPr/>
        <p:txBody>
          <a:bodyPr/>
          <a:lstStyle/>
          <a:p>
            <a:r>
              <a:rPr lang="en-US" dirty="0"/>
              <a:t>Further Instruction</a:t>
            </a:r>
          </a:p>
        </p:txBody>
      </p:sp>
      <p:sp>
        <p:nvSpPr>
          <p:cNvPr id="3" name="Content Placeholder 2">
            <a:extLst>
              <a:ext uri="{FF2B5EF4-FFF2-40B4-BE49-F238E27FC236}">
                <a16:creationId xmlns:a16="http://schemas.microsoft.com/office/drawing/2014/main" id="{359E51BF-41BE-5148-DB4F-AFE4DA826871}"/>
              </a:ext>
            </a:extLst>
          </p:cNvPr>
          <p:cNvSpPr>
            <a:spLocks noGrp="1"/>
          </p:cNvSpPr>
          <p:nvPr>
            <p:ph idx="1"/>
          </p:nvPr>
        </p:nvSpPr>
        <p:spPr/>
        <p:txBody>
          <a:bodyPr>
            <a:normAutofit/>
          </a:bodyPr>
          <a:lstStyle/>
          <a:p>
            <a:r>
              <a:rPr lang="en-US" dirty="0"/>
              <a:t>For classes, Transforming Your Kitchen and The 5-5-5 Solution</a:t>
            </a:r>
          </a:p>
          <a:p>
            <a:r>
              <a:rPr lang="en-US" dirty="0"/>
              <a:t>For coaching and cooking instruction for a household</a:t>
            </a:r>
          </a:p>
          <a:p>
            <a:r>
              <a:rPr lang="en-US" dirty="0">
                <a:hlinkClick r:id="rId3"/>
              </a:rPr>
              <a:t>www.cookingfordysphagia.com</a:t>
            </a:r>
            <a:endParaRPr lang="en-US" dirty="0"/>
          </a:p>
          <a:p>
            <a:r>
              <a:rPr lang="en-US" dirty="0">
                <a:hlinkClick r:id="rId4"/>
              </a:rPr>
              <a:t>diane@cookingfordysphagia.com</a:t>
            </a:r>
            <a:r>
              <a:rPr lang="en-US" dirty="0"/>
              <a:t> </a:t>
            </a:r>
          </a:p>
          <a:p>
            <a:r>
              <a:rPr lang="en-US" dirty="0"/>
              <a:t>To order a copy of the book, go to Amazon or Barnes and Noble..</a:t>
            </a:r>
          </a:p>
          <a:p>
            <a:endParaRPr lang="en-US" dirty="0"/>
          </a:p>
          <a:p>
            <a:endParaRPr lang="en-US" dirty="0"/>
          </a:p>
        </p:txBody>
      </p:sp>
    </p:spTree>
    <p:extLst>
      <p:ext uri="{BB962C8B-B14F-4D97-AF65-F5344CB8AC3E}">
        <p14:creationId xmlns:p14="http://schemas.microsoft.com/office/powerpoint/2010/main" val="3137968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393" y="982662"/>
            <a:ext cx="9546099" cy="1572725"/>
          </a:xfrm>
        </p:spPr>
        <p:txBody>
          <a:bodyPr>
            <a:normAutofit fontScale="90000"/>
          </a:bodyPr>
          <a:lstStyle/>
          <a:p>
            <a:r>
              <a:rPr lang="en-US" sz="2000" dirty="0"/>
              <a:t>The Diagnosis</a:t>
            </a:r>
            <a:br>
              <a:rPr lang="en-US" sz="2000" dirty="0"/>
            </a:br>
            <a:r>
              <a:rPr lang="en-US" sz="2000" i="1" dirty="0"/>
              <a:t>Cooking for Dysphagia and Other Swallowing Disorders: 101 Delicious Recipes and Techniques for Safe Easy Eating </a:t>
            </a:r>
            <a:r>
              <a:rPr lang="en-US" sz="2000" dirty="0"/>
              <a:t>is the guidebook for the transformation of your kitchen to a dysphagia kitchen. </a:t>
            </a:r>
            <a:r>
              <a:rPr lang="en-US" sz="1600" dirty="0"/>
              <a:t>The loved one with a swallow disorder has a prescribed IDDSI Level. Every meal must be IDDSI-compliant. This means Texture Modified and tested with the spoon tilt and fork test..</a:t>
            </a:r>
            <a:br>
              <a:rPr lang="en-US" sz="1600" dirty="0"/>
            </a:br>
            <a:r>
              <a:rPr lang="en-US" sz="1600" dirty="0"/>
              <a:t>The transition may create a tizzy in a household. Here’s how to manage with ease.</a:t>
            </a:r>
            <a:br>
              <a:rPr lang="en-US" sz="1600" dirty="0"/>
            </a:br>
            <a:endParaRPr lang="en-US" sz="1600" dirty="0"/>
          </a:p>
        </p:txBody>
      </p:sp>
      <p:pic>
        <p:nvPicPr>
          <p:cNvPr id="4" name="Rachel on Depression and Social Need (2)">
            <a:hlinkClick r:id="" action="ppaction://media"/>
            <a:extLst>
              <a:ext uri="{FF2B5EF4-FFF2-40B4-BE49-F238E27FC236}">
                <a16:creationId xmlns:a16="http://schemas.microsoft.com/office/drawing/2014/main" id="{CF25B4D7-0214-2A42-8AE2-01555EFFAA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557463"/>
            <a:ext cx="5899150" cy="3317875"/>
          </a:xfrm>
        </p:spPr>
      </p:pic>
    </p:spTree>
    <p:extLst>
      <p:ext uri="{BB962C8B-B14F-4D97-AF65-F5344CB8AC3E}">
        <p14:creationId xmlns:p14="http://schemas.microsoft.com/office/powerpoint/2010/main" val="19526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4F7C90B-8333-4519-BE89-44DEAD4D3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3EAE297-BAB5-4C1D-9F2C-D67C4FEC8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61547" y="965200"/>
            <a:ext cx="6065253" cy="4927600"/>
          </a:xfrm>
        </p:spPr>
        <p:txBody>
          <a:bodyPr anchor="ctr">
            <a:normAutofit/>
          </a:bodyPr>
          <a:lstStyle/>
          <a:p>
            <a:r>
              <a:rPr lang="en-US" sz="3600" dirty="0">
                <a:solidFill>
                  <a:schemeClr val="tx1"/>
                </a:solidFill>
              </a:rPr>
              <a:t>“Deliciousness Matters”</a:t>
            </a:r>
            <a:br>
              <a:rPr lang="en-US" sz="3600" dirty="0">
                <a:solidFill>
                  <a:schemeClr val="tx1"/>
                </a:solidFill>
              </a:rPr>
            </a:br>
            <a:br>
              <a:rPr lang="en-US" sz="3200" dirty="0">
                <a:solidFill>
                  <a:schemeClr val="tx1"/>
                </a:solidFill>
              </a:rPr>
            </a:br>
            <a:r>
              <a:rPr lang="en-US" sz="3200" dirty="0">
                <a:solidFill>
                  <a:schemeClr val="tx1"/>
                </a:solidFill>
              </a:rPr>
              <a:t>It boosts the immune system. </a:t>
            </a:r>
            <a:br>
              <a:rPr lang="en-US" sz="3200" dirty="0">
                <a:solidFill>
                  <a:schemeClr val="tx1"/>
                </a:solidFill>
              </a:rPr>
            </a:br>
            <a:r>
              <a:rPr lang="en-US" sz="3200" dirty="0">
                <a:solidFill>
                  <a:schemeClr val="tx1"/>
                </a:solidFill>
              </a:rPr>
              <a:t>It makes a person feel cared for. </a:t>
            </a:r>
            <a:br>
              <a:rPr lang="en-US" sz="3200" dirty="0">
                <a:solidFill>
                  <a:schemeClr val="tx1"/>
                </a:solidFill>
              </a:rPr>
            </a:br>
            <a:r>
              <a:rPr lang="en-US" sz="3200" dirty="0">
                <a:solidFill>
                  <a:schemeClr val="tx1"/>
                </a:solidFill>
              </a:rPr>
              <a:t>It improves the mood.</a:t>
            </a:r>
          </a:p>
        </p:txBody>
      </p:sp>
      <p:sp>
        <p:nvSpPr>
          <p:cNvPr id="3" name="Subtitle 2"/>
          <p:cNvSpPr>
            <a:spLocks noGrp="1"/>
          </p:cNvSpPr>
          <p:nvPr>
            <p:ph type="subTitle" idx="1"/>
          </p:nvPr>
        </p:nvSpPr>
        <p:spPr>
          <a:xfrm>
            <a:off x="975664" y="893010"/>
            <a:ext cx="3220683" cy="4927600"/>
          </a:xfrm>
        </p:spPr>
        <p:txBody>
          <a:bodyPr anchor="ctr">
            <a:normAutofit fontScale="92500"/>
          </a:bodyPr>
          <a:lstStyle/>
          <a:p>
            <a:pPr algn="r">
              <a:lnSpc>
                <a:spcPct val="90000"/>
              </a:lnSpc>
            </a:pPr>
            <a:r>
              <a:rPr lang="en-US" sz="1900" dirty="0"/>
              <a:t>Diane is the author of </a:t>
            </a:r>
            <a:r>
              <a:rPr lang="en-US" sz="1900" i="1" dirty="0"/>
              <a:t>The Cooking for Dysphagia: 101 Delicious Recipes for Safe Easy Eating.</a:t>
            </a:r>
          </a:p>
          <a:p>
            <a:pPr algn="r">
              <a:lnSpc>
                <a:spcPct val="90000"/>
              </a:lnSpc>
            </a:pPr>
            <a:r>
              <a:rPr lang="en-US" sz="1900" dirty="0"/>
              <a:t>This is</a:t>
            </a:r>
            <a:r>
              <a:rPr lang="en-US" sz="1900" i="1" dirty="0"/>
              <a:t> </a:t>
            </a:r>
            <a:r>
              <a:rPr lang="en-US" sz="1900" dirty="0"/>
              <a:t>manual</a:t>
            </a:r>
            <a:r>
              <a:rPr lang="en-US" sz="1900" i="1" dirty="0"/>
              <a:t> </a:t>
            </a:r>
            <a:r>
              <a:rPr lang="en-US" sz="1900" dirty="0"/>
              <a:t>is a step-by-step guide to the transition to a kitchen for modified texture foods that are created to IDDSI standards. </a:t>
            </a:r>
          </a:p>
          <a:p>
            <a:pPr algn="r">
              <a:lnSpc>
                <a:spcPct val="90000"/>
              </a:lnSpc>
            </a:pPr>
            <a:r>
              <a:rPr lang="en-US" sz="1900" dirty="0"/>
              <a:t>The single most important way that a person can improve health, quality of life, and the immune system is with good nutrition. </a:t>
            </a:r>
          </a:p>
          <a:p>
            <a:pPr algn="r">
              <a:lnSpc>
                <a:spcPct val="90000"/>
              </a:lnSpc>
            </a:pPr>
            <a:r>
              <a:rPr lang="en-US" sz="1900" dirty="0"/>
              <a:t>The book uses the Healthy Eating Plate of The Harvard Chan School of Public Health for an easy to follow model. </a:t>
            </a:r>
          </a:p>
          <a:p>
            <a:pPr algn="r">
              <a:lnSpc>
                <a:spcPct val="90000"/>
              </a:lnSpc>
            </a:pPr>
            <a:r>
              <a:rPr lang="en-US" sz="1900" dirty="0"/>
              <a:t>It is super easy to adapt.</a:t>
            </a:r>
            <a:endParaRPr lang="en-US" sz="2000" dirty="0"/>
          </a:p>
        </p:txBody>
      </p:sp>
      <p:cxnSp>
        <p:nvCxnSpPr>
          <p:cNvPr id="38" name="Straight Connector 37">
            <a:extLst>
              <a:ext uri="{FF2B5EF4-FFF2-40B4-BE49-F238E27FC236}">
                <a16:creationId xmlns:a16="http://schemas.microsoft.com/office/drawing/2014/main" id="{8D6DCE45-FCB6-4B94-8EDA-A0CC941E7B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219" y="1143000"/>
            <a:ext cx="0" cy="442762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20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Why Make Food At Home?</a:t>
            </a:r>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a:t>It’s Cheaper.</a:t>
            </a:r>
          </a:p>
          <a:p>
            <a:pPr marL="0" indent="0" algn="ctr">
              <a:buNone/>
            </a:pPr>
            <a:r>
              <a:rPr lang="en-US" dirty="0"/>
              <a:t>It’s Better.</a:t>
            </a:r>
          </a:p>
          <a:p>
            <a:pPr marL="0" indent="0" algn="ctr">
              <a:buNone/>
            </a:pPr>
            <a:r>
              <a:rPr lang="en-US" dirty="0"/>
              <a:t>You know what’s in it.</a:t>
            </a:r>
          </a:p>
          <a:p>
            <a:pPr marL="0" indent="0" algn="ctr">
              <a:buNone/>
            </a:pPr>
            <a:r>
              <a:rPr lang="en-US" dirty="0"/>
              <a:t>Why use Batch Cooking? </a:t>
            </a:r>
            <a:r>
              <a:rPr lang="en-US" b="1" dirty="0"/>
              <a:t>A good meal is always on hand.</a:t>
            </a:r>
          </a:p>
          <a:p>
            <a:pPr marL="0" indent="0" algn="ctr">
              <a:buNone/>
            </a:pPr>
            <a:r>
              <a:rPr lang="en-US" dirty="0"/>
              <a:t>Feed the loved one multiple times with one cooking session OR feed the loved one  </a:t>
            </a:r>
            <a:r>
              <a:rPr lang="en-US" b="1" i="1" dirty="0"/>
              <a:t>and</a:t>
            </a:r>
            <a:r>
              <a:rPr lang="en-US" dirty="0"/>
              <a:t> family and friends. Batch Cooking saves labor, time and money.</a:t>
            </a:r>
          </a:p>
          <a:p>
            <a:pPr marL="0" indent="0" algn="ctr">
              <a:buNone/>
            </a:pPr>
            <a:r>
              <a:rPr lang="en-US" dirty="0"/>
              <a:t>The primary caregiver is not chained to the kitchen. A backup caregiver or family member can reheat a meal without cooking. It gives the caregiver a break.</a:t>
            </a:r>
          </a:p>
        </p:txBody>
      </p:sp>
    </p:spTree>
    <p:extLst>
      <p:ext uri="{BB962C8B-B14F-4D97-AF65-F5344CB8AC3E}">
        <p14:creationId xmlns:p14="http://schemas.microsoft.com/office/powerpoint/2010/main" val="100623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First Thing</a:t>
            </a:r>
          </a:p>
        </p:txBody>
      </p:sp>
      <p:sp>
        <p:nvSpPr>
          <p:cNvPr id="3" name="Content Placeholder 2"/>
          <p:cNvSpPr>
            <a:spLocks noGrp="1"/>
          </p:cNvSpPr>
          <p:nvPr>
            <p:ph idx="1"/>
          </p:nvPr>
        </p:nvSpPr>
        <p:spPr>
          <a:xfrm>
            <a:off x="1295401" y="2419643"/>
            <a:ext cx="9601196" cy="3456225"/>
          </a:xfrm>
        </p:spPr>
        <p:txBody>
          <a:bodyPr>
            <a:noAutofit/>
          </a:bodyPr>
          <a:lstStyle/>
          <a:p>
            <a:pPr marL="0" indent="0" algn="ctr">
              <a:buNone/>
            </a:pPr>
            <a:r>
              <a:rPr lang="en-US" dirty="0"/>
              <a:t>Make a list of the Loved One’s Ten Favorite Meals. This is your menu. </a:t>
            </a:r>
          </a:p>
          <a:p>
            <a:pPr marL="0" indent="0" algn="ctr">
              <a:buNone/>
            </a:pPr>
            <a:r>
              <a:rPr lang="en-US" dirty="0"/>
              <a:t>Assess your tools. Work with what you have and acquire tools as needed.</a:t>
            </a:r>
          </a:p>
          <a:p>
            <a:pPr marL="0" indent="0" algn="ctr">
              <a:buNone/>
            </a:pPr>
            <a:r>
              <a:rPr lang="en-US" dirty="0"/>
              <a:t>Stock your pantry so a quick easy meal may be made any time.</a:t>
            </a:r>
          </a:p>
          <a:p>
            <a:pPr marL="0" indent="0" algn="ctr">
              <a:buNone/>
            </a:pPr>
            <a:r>
              <a:rPr lang="en-US" dirty="0"/>
              <a:t>Use Batch Cooking. Cook once and store meals in the freezer. </a:t>
            </a:r>
          </a:p>
          <a:p>
            <a:pPr marL="0" indent="0" algn="ctr">
              <a:buNone/>
            </a:pPr>
            <a:r>
              <a:rPr lang="en-US" dirty="0"/>
              <a:t>Mix and Match: Make single servings, protein, carbs and veggies and sauces and store in freezer. The individual eats as desire dictates. This is choice. This is control. Variety means an end to the individual’s boredom. Be sure to include breakfast, desserts and snacks in the list of favorites.</a:t>
            </a:r>
          </a:p>
        </p:txBody>
      </p:sp>
    </p:spTree>
    <p:extLst>
      <p:ext uri="{BB962C8B-B14F-4D97-AF65-F5344CB8AC3E}">
        <p14:creationId xmlns:p14="http://schemas.microsoft.com/office/powerpoint/2010/main" val="420649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Pantry</a:t>
            </a:r>
          </a:p>
        </p:txBody>
      </p:sp>
      <p:sp>
        <p:nvSpPr>
          <p:cNvPr id="3" name="Content Placeholder 2"/>
          <p:cNvSpPr>
            <a:spLocks noGrp="1"/>
          </p:cNvSpPr>
          <p:nvPr>
            <p:ph idx="1"/>
          </p:nvPr>
        </p:nvSpPr>
        <p:spPr/>
        <p:txBody>
          <a:bodyPr>
            <a:normAutofit fontScale="70000" lnSpcReduction="20000"/>
          </a:bodyPr>
          <a:lstStyle/>
          <a:p>
            <a:pPr marL="0" indent="0" algn="ctr">
              <a:buNone/>
            </a:pPr>
            <a:r>
              <a:rPr lang="en-US" sz="3200" dirty="0"/>
              <a:t>The sauce is the medium of flavor.</a:t>
            </a:r>
          </a:p>
          <a:p>
            <a:pPr marL="0" indent="0" algn="ctr">
              <a:buNone/>
            </a:pPr>
            <a:r>
              <a:rPr lang="en-US" sz="3200" dirty="0"/>
              <a:t>The sauce is the secret to deliciousness.</a:t>
            </a:r>
          </a:p>
          <a:p>
            <a:pPr marL="0" indent="0" algn="ctr">
              <a:buNone/>
            </a:pPr>
            <a:r>
              <a:rPr lang="en-US" sz="3200" dirty="0"/>
              <a:t>Buy good sauces or make your own </a:t>
            </a:r>
            <a:r>
              <a:rPr lang="en-US" dirty="0"/>
              <a:t>OR</a:t>
            </a:r>
            <a:r>
              <a:rPr lang="en-US" sz="3200" dirty="0"/>
              <a:t> </a:t>
            </a:r>
          </a:p>
          <a:p>
            <a:pPr marL="0" indent="0" algn="ctr">
              <a:buNone/>
            </a:pPr>
            <a:r>
              <a:rPr lang="en-US" sz="3200" dirty="0"/>
              <a:t>Thicken with thickened broth.</a:t>
            </a:r>
          </a:p>
          <a:p>
            <a:pPr marL="0" indent="0" algn="ctr">
              <a:buNone/>
            </a:pPr>
            <a:r>
              <a:rPr lang="en-US" sz="3200" dirty="0"/>
              <a:t>Stock your pantry, including the fridge and the freezer.</a:t>
            </a:r>
          </a:p>
          <a:p>
            <a:pPr marL="0" indent="0" algn="ctr">
              <a:buNone/>
            </a:pPr>
            <a:r>
              <a:rPr lang="en-US" sz="3200" dirty="0"/>
              <a:t>A good meal is always on hand. This is the secret.</a:t>
            </a:r>
          </a:p>
          <a:p>
            <a:pPr marL="0" indent="0" algn="ctr">
              <a:buNone/>
            </a:pPr>
            <a:r>
              <a:rPr lang="en-US" sz="3200" dirty="0"/>
              <a:t>Two methods: Batch Cook or</a:t>
            </a:r>
          </a:p>
          <a:p>
            <a:pPr marL="0" indent="0" algn="ctr">
              <a:buNone/>
            </a:pPr>
            <a:r>
              <a:rPr lang="en-US" sz="3200" dirty="0"/>
              <a:t>Cook One Time </a:t>
            </a:r>
          </a:p>
        </p:txBody>
      </p:sp>
    </p:spTree>
    <p:extLst>
      <p:ext uri="{BB962C8B-B14F-4D97-AF65-F5344CB8AC3E}">
        <p14:creationId xmlns:p14="http://schemas.microsoft.com/office/powerpoint/2010/main" val="290650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The Basics</a:t>
            </a:r>
          </a:p>
        </p:txBody>
      </p:sp>
      <p:sp>
        <p:nvSpPr>
          <p:cNvPr id="3" name="Content Placeholder 2"/>
          <p:cNvSpPr>
            <a:spLocks noGrp="1"/>
          </p:cNvSpPr>
          <p:nvPr>
            <p:ph idx="1"/>
          </p:nvPr>
        </p:nvSpPr>
        <p:spPr/>
        <p:txBody>
          <a:bodyPr>
            <a:normAutofit/>
          </a:bodyPr>
          <a:lstStyle/>
          <a:p>
            <a:pPr marL="0" indent="0" algn="ctr">
              <a:buNone/>
            </a:pPr>
            <a:r>
              <a:rPr lang="en-US" sz="4000" dirty="0"/>
              <a:t>Appliances and Tools to get started</a:t>
            </a:r>
          </a:p>
          <a:p>
            <a:pPr marL="0" indent="0" algn="ctr">
              <a:buNone/>
            </a:pPr>
            <a:r>
              <a:rPr lang="en-US" dirty="0"/>
              <a:t>Set Up the Counter Like a Station in a Professional Kitchen</a:t>
            </a:r>
          </a:p>
        </p:txBody>
      </p:sp>
    </p:spTree>
    <p:extLst>
      <p:ext uri="{BB962C8B-B14F-4D97-AF65-F5344CB8AC3E}">
        <p14:creationId xmlns:p14="http://schemas.microsoft.com/office/powerpoint/2010/main" val="89542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Mini Food Processor</a:t>
            </a:r>
            <a:br>
              <a:rPr lang="en-US" dirty="0"/>
            </a:br>
            <a:r>
              <a:rPr lang="en-US" sz="2800" dirty="0"/>
              <a:t>3.5 Cups</a:t>
            </a:r>
            <a:endParaRPr lang="en-US" dirty="0"/>
          </a:p>
        </p:txBody>
      </p:sp>
      <p:pic>
        <p:nvPicPr>
          <p:cNvPr id="1026" name="Picture 2" descr="Refurbished 3.5 Cup Food Chopp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2261" y="2557463"/>
            <a:ext cx="2687478" cy="33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16959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21781</TotalTime>
  <Words>1395</Words>
  <Application>Microsoft Office PowerPoint</Application>
  <PresentationFormat>Widescreen</PresentationFormat>
  <Paragraphs>105</Paragraphs>
  <Slides>24</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Garamond</vt:lpstr>
      <vt:lpstr>verdana</vt:lpstr>
      <vt:lpstr>Organic</vt:lpstr>
      <vt:lpstr>The Instant Dysphagia Kitchen You’ve Had the Diagnosis of a Swallow Disorder Managing the Change</vt:lpstr>
      <vt:lpstr>Why I Wrote Cooking For Dysphagia Mayo Clinic Press Publication Date Fall 2025</vt:lpstr>
      <vt:lpstr>The Diagnosis Cooking for Dysphagia and Other Swallowing Disorders: 101 Delicious Recipes and Techniques for Safe Easy Eating is the guidebook for the transformation of your kitchen to a dysphagia kitchen. The loved one with a swallow disorder has a prescribed IDDSI Level. Every meal must be IDDSI-compliant. This means Texture Modified and tested with the spoon tilt and fork test.. The transition may create a tizzy in a household. Here’s how to manage with ease. </vt:lpstr>
      <vt:lpstr>“Deliciousness Matters”  It boosts the immune system.  It makes a person feel cared for.  It improves the mood.</vt:lpstr>
      <vt:lpstr>Why Make Food At Home?</vt:lpstr>
      <vt:lpstr>The First Thing</vt:lpstr>
      <vt:lpstr>The Pantry</vt:lpstr>
      <vt:lpstr>The Basics</vt:lpstr>
      <vt:lpstr>The Mini Food Processor 3.5 Cups</vt:lpstr>
      <vt:lpstr>The Blender</vt:lpstr>
      <vt:lpstr> Instant Pot Pro  Pressure Cooker, Slow Cooker, Rice/Grain Cooker, Steamer, Sauté,  Sous Vide </vt:lpstr>
      <vt:lpstr>Kitchen Tools Mesh Strainers, Silicone Spatulas, Cheesecloth for tiny seeds like those in strawberries or kiwi</vt:lpstr>
      <vt:lpstr> More Tools Available online, and in department stores, discount stores and cookware stores </vt:lpstr>
      <vt:lpstr>Cooking For Dysphagia</vt:lpstr>
      <vt:lpstr>Batch Cooking</vt:lpstr>
      <vt:lpstr> The Indoor Grill  </vt:lpstr>
      <vt:lpstr>The Multi-Cooker or Slow Cooker With a Steaming Rack Inside</vt:lpstr>
      <vt:lpstr>The Wok With Steaming Rack </vt:lpstr>
      <vt:lpstr>The Multi-Chamber Steamer For Steaming Several Items at Once</vt:lpstr>
      <vt:lpstr>The Instant Pot</vt:lpstr>
      <vt:lpstr>We Eat With Our Eyes Secrets from the Japanese Ginza Secrets of Piping from the IDDSI Guy </vt:lpstr>
      <vt:lpstr>Food Storage and Labelling</vt:lpstr>
      <vt:lpstr>Diane Wolff Author, Cooking for Dysphagia and Other Swallowing Disorders:  101 Delicious Recipes and Techniques for Safe Easy Eating I do this work in memory of my mother, the late great Cathie G,  that what I created for her may be of benefit to others.  diane@cookingfordysphagia.com .</vt:lpstr>
      <vt:lpstr>Further Instruction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Puree</dc:title>
  <dc:creator>Diane</dc:creator>
  <cp:lastModifiedBy>Diane Wolff</cp:lastModifiedBy>
  <cp:revision>60</cp:revision>
  <dcterms:modified xsi:type="dcterms:W3CDTF">2026-03-01T07:05:33Z</dcterms:modified>
</cp:coreProperties>
</file>